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9"/>
  </p:notesMasterIdLst>
  <p:sldIdLst>
    <p:sldId id="258" r:id="rId2"/>
    <p:sldId id="256" r:id="rId3"/>
    <p:sldId id="319" r:id="rId4"/>
    <p:sldId id="320" r:id="rId5"/>
    <p:sldId id="318" r:id="rId6"/>
    <p:sldId id="281" r:id="rId7"/>
    <p:sldId id="282" r:id="rId8"/>
    <p:sldId id="283" r:id="rId9"/>
    <p:sldId id="284" r:id="rId10"/>
    <p:sldId id="285" r:id="rId11"/>
    <p:sldId id="257" r:id="rId12"/>
    <p:sldId id="259" r:id="rId13"/>
    <p:sldId id="260" r:id="rId14"/>
    <p:sldId id="261" r:id="rId15"/>
    <p:sldId id="262" r:id="rId16"/>
    <p:sldId id="263" r:id="rId17"/>
    <p:sldId id="264" r:id="rId18"/>
    <p:sldId id="290" r:id="rId19"/>
    <p:sldId id="265" r:id="rId20"/>
    <p:sldId id="267" r:id="rId21"/>
    <p:sldId id="266" r:id="rId22"/>
    <p:sldId id="268" r:id="rId23"/>
    <p:sldId id="269" r:id="rId24"/>
    <p:sldId id="270" r:id="rId25"/>
    <p:sldId id="295" r:id="rId26"/>
    <p:sldId id="296" r:id="rId27"/>
    <p:sldId id="297" r:id="rId28"/>
    <p:sldId id="298" r:id="rId29"/>
    <p:sldId id="299" r:id="rId30"/>
    <p:sldId id="271" r:id="rId31"/>
    <p:sldId id="272" r:id="rId32"/>
    <p:sldId id="273" r:id="rId33"/>
    <p:sldId id="274" r:id="rId34"/>
    <p:sldId id="302" r:id="rId35"/>
    <p:sldId id="303" r:id="rId36"/>
    <p:sldId id="304" r:id="rId37"/>
    <p:sldId id="305" r:id="rId38"/>
    <p:sldId id="306" r:id="rId39"/>
    <p:sldId id="307" r:id="rId40"/>
    <p:sldId id="276" r:id="rId41"/>
    <p:sldId id="275" r:id="rId42"/>
    <p:sldId id="277" r:id="rId43"/>
    <p:sldId id="279" r:id="rId44"/>
    <p:sldId id="278" r:id="rId45"/>
    <p:sldId id="280" r:id="rId46"/>
    <p:sldId id="321" r:id="rId47"/>
    <p:sldId id="322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D5400-83FF-4BB6-9EBE-9F61D42652A1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539D-CA55-462B-8EFF-E7B176678D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6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466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51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103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081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567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758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99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32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13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8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98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79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48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69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52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31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B5F56D3-88FF-4AA1-9178-D38EB129D3AB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49222F-3C81-4171-9DF6-69E359E98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34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4.png"/><Relationship Id="rId7" Type="http://schemas.openxmlformats.org/officeDocument/2006/relationships/image" Target="../media/image4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67" t="10646" b="14794"/>
          <a:stretch/>
        </p:blipFill>
        <p:spPr>
          <a:xfrm>
            <a:off x="1521131" y="860078"/>
            <a:ext cx="9153233" cy="514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493086" y="855553"/>
            <a:ext cx="984275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tka" panose="02000506000000020004" pitchFamily="50" charset="-52"/>
              </a:rPr>
              <a:t>Красноярский край – </a:t>
            </a:r>
          </a:p>
          <a:p>
            <a:pPr algn="ctr"/>
            <a:r>
              <a:rPr lang="ru-RU" sz="8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tka" panose="02000506000000020004" pitchFamily="50" charset="-52"/>
              </a:rPr>
              <a:t>центр России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6731" y="4832151"/>
            <a:ext cx="3757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tka" panose="02000506000000020004" pitchFamily="50" charset="-52"/>
              </a:rPr>
              <a:t>КРАЕВЕДЧЕСКИЙ КВИЗ</a:t>
            </a:r>
          </a:p>
        </p:txBody>
      </p:sp>
    </p:spTree>
    <p:extLst>
      <p:ext uri="{BB962C8B-B14F-4D97-AF65-F5344CB8AC3E}">
        <p14:creationId xmlns:p14="http://schemas.microsoft.com/office/powerpoint/2010/main" val="996320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AE8EFDF-28A9-4913-A0C8-4ACC236C0992}"/>
              </a:ext>
            </a:extLst>
          </p:cNvPr>
          <p:cNvSpPr/>
          <p:nvPr/>
        </p:nvSpPr>
        <p:spPr>
          <a:xfrm>
            <a:off x="989814" y="899243"/>
            <a:ext cx="1036948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Какая из рек является левым притоком Енисея?</a:t>
            </a:r>
          </a:p>
          <a:p>
            <a:r>
              <a:rPr lang="ru-RU" sz="4400" dirty="0"/>
              <a:t>             1. Кебеж</a:t>
            </a:r>
          </a:p>
          <a:p>
            <a:r>
              <a:rPr lang="ru-RU" sz="4400" dirty="0"/>
              <a:t>             2. Мана</a:t>
            </a:r>
          </a:p>
          <a:p>
            <a:r>
              <a:rPr lang="ru-RU" sz="4400" dirty="0"/>
              <a:t>             3. </a:t>
            </a:r>
            <a:r>
              <a:rPr lang="ru-RU" sz="4400" dirty="0" err="1"/>
              <a:t>Дубчес</a:t>
            </a:r>
            <a:endParaRPr lang="ru-RU" sz="4400" dirty="0"/>
          </a:p>
          <a:p>
            <a:r>
              <a:rPr lang="ru-RU" sz="4400" dirty="0"/>
              <a:t>             4. Ангара</a:t>
            </a:r>
          </a:p>
        </p:txBody>
      </p:sp>
    </p:spTree>
    <p:extLst>
      <p:ext uri="{BB962C8B-B14F-4D97-AF65-F5344CB8AC3E}">
        <p14:creationId xmlns:p14="http://schemas.microsoft.com/office/powerpoint/2010/main" val="326114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1394" y="471639"/>
            <a:ext cx="93431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Какое из перечисленных озёр относится к озёрам Красноярского края?</a:t>
            </a:r>
          </a:p>
          <a:p>
            <a:pPr marL="1439863" lvl="0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1.Байкал</a:t>
            </a:r>
          </a:p>
          <a:p>
            <a:pPr marL="1439863" lvl="0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2. Валдай</a:t>
            </a:r>
          </a:p>
          <a:p>
            <a:pPr marL="1439863" lvl="0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3. Телецкое </a:t>
            </a:r>
          </a:p>
          <a:p>
            <a:pPr marL="1439863" lvl="0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4. Инголь</a:t>
            </a:r>
          </a:p>
        </p:txBody>
      </p:sp>
    </p:spTree>
    <p:extLst>
      <p:ext uri="{BB962C8B-B14F-4D97-AF65-F5344CB8AC3E}">
        <p14:creationId xmlns:p14="http://schemas.microsoft.com/office/powerpoint/2010/main" val="367490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7096" y="738577"/>
            <a:ext cx="95242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Как называется самая северная часть суши не только Красноярского края, России, но и Азии?</a:t>
            </a:r>
          </a:p>
          <a:p>
            <a:pPr marL="1439863" lvl="0"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1. Мыс Желания</a:t>
            </a:r>
          </a:p>
          <a:p>
            <a:pPr marL="1439863" lvl="0">
              <a:spcAft>
                <a:spcPts val="0"/>
              </a:spcAft>
              <a:tabLst>
                <a:tab pos="678815" algn="l"/>
              </a:tabLst>
            </a:pPr>
            <a:r>
              <a:rPr lang="ru-RU" sz="4400" dirty="0">
                <a:ea typeface="Calibri" panose="020F0502020204030204" pitchFamily="34" charset="0"/>
              </a:rPr>
              <a:t>2. Мыс Анива </a:t>
            </a:r>
          </a:p>
          <a:p>
            <a:pPr marL="1439863" lvl="0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3. Мыс Чаплина</a:t>
            </a:r>
          </a:p>
          <a:p>
            <a:pPr marL="1439863" lvl="0">
              <a:spcAft>
                <a:spcPts val="1000"/>
              </a:spcAft>
            </a:pPr>
            <a:r>
              <a:rPr lang="ru-RU" sz="4400" dirty="0">
                <a:ea typeface="Calibri" panose="020F0502020204030204" pitchFamily="34" charset="0"/>
              </a:rPr>
              <a:t>4. Мыс Челюскина</a:t>
            </a:r>
          </a:p>
        </p:txBody>
      </p:sp>
    </p:spTree>
    <p:extLst>
      <p:ext uri="{BB962C8B-B14F-4D97-AF65-F5344CB8AC3E}">
        <p14:creationId xmlns:p14="http://schemas.microsoft.com/office/powerpoint/2010/main" val="419085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0132" y="922074"/>
            <a:ext cx="1030881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Какие моря омывают берега Красноярского края на севере?</a:t>
            </a:r>
          </a:p>
          <a:p>
            <a:pPr marL="1439863" lvl="0"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1. Баренцево море и Карское море</a:t>
            </a:r>
          </a:p>
          <a:p>
            <a:pPr marL="1439863" lvl="0"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2. Море Лаптевых и Карское море</a:t>
            </a:r>
          </a:p>
          <a:p>
            <a:pPr marL="1439863" lvl="0"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3. Море Лаптевых и Охотское море</a:t>
            </a:r>
          </a:p>
          <a:p>
            <a:pPr marL="1439863" lvl="0"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4. Северное море и Берингово море</a:t>
            </a:r>
          </a:p>
        </p:txBody>
      </p:sp>
    </p:spTree>
    <p:extLst>
      <p:ext uri="{BB962C8B-B14F-4D97-AF65-F5344CB8AC3E}">
        <p14:creationId xmlns:p14="http://schemas.microsoft.com/office/powerpoint/2010/main" val="332851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6539" y="457220"/>
            <a:ext cx="1012046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Какова протяжённость Красноярского края с севера на юг - от берегов Ледовитого океана до хребтов Западного и Восточного </a:t>
            </a:r>
            <a:r>
              <a:rPr lang="ru-RU" sz="4400" dirty="0" err="1">
                <a:ea typeface="Calibri" panose="020F0502020204030204" pitchFamily="34" charset="0"/>
              </a:rPr>
              <a:t>Саяна</a:t>
            </a:r>
            <a:r>
              <a:rPr lang="ru-RU" sz="4400" dirty="0">
                <a:ea typeface="Calibri" panose="020F0502020204030204" pitchFamily="34" charset="0"/>
              </a:rPr>
              <a:t>?</a:t>
            </a:r>
          </a:p>
          <a:p>
            <a:pPr marL="1439863" lvl="0" algn="just">
              <a:spcAft>
                <a:spcPts val="0"/>
              </a:spcAft>
              <a:tabLst>
                <a:tab pos="1439863" algn="l"/>
              </a:tabLst>
            </a:pPr>
            <a:r>
              <a:rPr lang="ru-RU" sz="4400" dirty="0">
                <a:ea typeface="Calibri" panose="020F0502020204030204" pitchFamily="34" charset="0"/>
              </a:rPr>
              <a:t>1. 2300 км.</a:t>
            </a:r>
          </a:p>
          <a:p>
            <a:pPr marL="1439863" lvl="0" algn="just">
              <a:spcAft>
                <a:spcPts val="0"/>
              </a:spcAft>
              <a:tabLst>
                <a:tab pos="1439863" algn="l"/>
              </a:tabLst>
            </a:pPr>
            <a:r>
              <a:rPr lang="ru-RU" sz="4400" dirty="0">
                <a:ea typeface="Calibri" panose="020F0502020204030204" pitchFamily="34" charset="0"/>
              </a:rPr>
              <a:t>2. около 3000 км.</a:t>
            </a:r>
          </a:p>
          <a:p>
            <a:pPr marL="1439863" lvl="0" algn="just">
              <a:spcAft>
                <a:spcPts val="0"/>
              </a:spcAft>
              <a:tabLst>
                <a:tab pos="1439863" algn="l"/>
              </a:tabLst>
            </a:pPr>
            <a:r>
              <a:rPr lang="ru-RU" sz="4400" dirty="0">
                <a:ea typeface="Calibri" panose="020F0502020204030204" pitchFamily="34" charset="0"/>
              </a:rPr>
              <a:t>3. более 3180 км.</a:t>
            </a:r>
          </a:p>
          <a:p>
            <a:pPr marL="1439863" lvl="0" algn="just">
              <a:spcAft>
                <a:spcPts val="0"/>
              </a:spcAft>
              <a:tabLst>
                <a:tab pos="1439863" algn="l"/>
              </a:tabLst>
            </a:pPr>
            <a:r>
              <a:rPr lang="ru-RU" sz="4400" dirty="0">
                <a:ea typeface="Calibri" panose="020F0502020204030204" pitchFamily="34" charset="0"/>
              </a:rPr>
              <a:t>4. 1250 км</a:t>
            </a:r>
          </a:p>
        </p:txBody>
      </p:sp>
    </p:spTree>
    <p:extLst>
      <p:ext uri="{BB962C8B-B14F-4D97-AF65-F5344CB8AC3E}">
        <p14:creationId xmlns:p14="http://schemas.microsoft.com/office/powerpoint/2010/main" val="26441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8266" y="875358"/>
            <a:ext cx="87547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Какая из рек является левым притоком Енисея?</a:t>
            </a:r>
          </a:p>
          <a:p>
            <a:pPr marL="1439863" lvl="0"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1. Кебеж</a:t>
            </a:r>
          </a:p>
          <a:p>
            <a:pPr marL="1439863" lvl="0"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2. Мана</a:t>
            </a:r>
          </a:p>
          <a:p>
            <a:pPr marL="1439863" lvl="0"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3. </a:t>
            </a:r>
            <a:r>
              <a:rPr lang="ru-RU" sz="4400" dirty="0" err="1">
                <a:ea typeface="Calibri" panose="020F0502020204030204" pitchFamily="34" charset="0"/>
              </a:rPr>
              <a:t>Дубчес</a:t>
            </a:r>
            <a:r>
              <a:rPr lang="ru-RU" sz="4400" dirty="0">
                <a:ea typeface="Calibri" panose="020F0502020204030204" pitchFamily="34" charset="0"/>
              </a:rPr>
              <a:t> </a:t>
            </a:r>
          </a:p>
          <a:p>
            <a:pPr marL="1439863" lvl="0" algn="just">
              <a:spcAft>
                <a:spcPts val="0"/>
              </a:spcAft>
            </a:pPr>
            <a:r>
              <a:rPr lang="ru-RU" sz="4400" dirty="0">
                <a:ea typeface="Calibri" panose="020F0502020204030204" pitchFamily="34" charset="0"/>
              </a:rPr>
              <a:t>4. Ангара </a:t>
            </a:r>
          </a:p>
        </p:txBody>
      </p:sp>
    </p:spTree>
    <p:extLst>
      <p:ext uri="{BB962C8B-B14F-4D97-AF65-F5344CB8AC3E}">
        <p14:creationId xmlns:p14="http://schemas.microsoft.com/office/powerpoint/2010/main" val="21190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4366" y="685191"/>
            <a:ext cx="9261695" cy="2981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6600" b="1" dirty="0">
                <a:latin typeface="Zhizn" panose="02000503000000020004" pitchFamily="50" charset="0"/>
              </a:rPr>
              <a:t>Геральдика </a:t>
            </a:r>
          </a:p>
          <a:p>
            <a:pPr algn="ctr">
              <a:lnSpc>
                <a:spcPct val="150000"/>
              </a:lnSpc>
            </a:pPr>
            <a:r>
              <a:rPr lang="ru-RU" sz="6600" b="1" dirty="0">
                <a:latin typeface="Zhizn" panose="02000503000000020004" pitchFamily="50" charset="0"/>
              </a:rPr>
              <a:t>Красноярского края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6838" y="4068639"/>
            <a:ext cx="1936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Zhizn" panose="02000503000000020004" pitchFamily="50" charset="0"/>
              </a:rPr>
              <a:t>2 РАУНД</a:t>
            </a:r>
          </a:p>
        </p:txBody>
      </p:sp>
    </p:spTree>
    <p:extLst>
      <p:ext uri="{BB962C8B-B14F-4D97-AF65-F5344CB8AC3E}">
        <p14:creationId xmlns:p14="http://schemas.microsoft.com/office/powerpoint/2010/main" val="1190384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749" t="27484" r="46346" b="30123"/>
          <a:stretch/>
        </p:blipFill>
        <p:spPr>
          <a:xfrm>
            <a:off x="642795" y="1099785"/>
            <a:ext cx="2263368" cy="27114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315" y="1185582"/>
            <a:ext cx="1941617" cy="2468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855" y="1185582"/>
            <a:ext cx="2046355" cy="2483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8891" r="22579"/>
          <a:stretch/>
        </p:blipFill>
        <p:spPr>
          <a:xfrm>
            <a:off x="5169531" y="1185582"/>
            <a:ext cx="2022463" cy="24681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6707" t="9775" r="16909" b="11302"/>
          <a:stretch/>
        </p:blipFill>
        <p:spPr>
          <a:xfrm>
            <a:off x="9271932" y="1185582"/>
            <a:ext cx="2360843" cy="2468156"/>
          </a:xfrm>
          <a:prstGeom prst="rect">
            <a:avLst/>
          </a:prstGeom>
        </p:spPr>
      </p:pic>
      <p:sp>
        <p:nvSpPr>
          <p:cNvPr id="9" name="Ромб 8"/>
          <p:cNvSpPr/>
          <p:nvPr/>
        </p:nvSpPr>
        <p:spPr>
          <a:xfrm>
            <a:off x="1375777" y="520363"/>
            <a:ext cx="638270" cy="665219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Ромб 10"/>
          <p:cNvSpPr/>
          <p:nvPr/>
        </p:nvSpPr>
        <p:spPr>
          <a:xfrm>
            <a:off x="3688897" y="520363"/>
            <a:ext cx="638270" cy="665219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Ромб 11"/>
          <p:cNvSpPr/>
          <p:nvPr/>
        </p:nvSpPr>
        <p:spPr>
          <a:xfrm>
            <a:off x="5878567" y="520363"/>
            <a:ext cx="638270" cy="665219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Ромб 12"/>
          <p:cNvSpPr/>
          <p:nvPr/>
        </p:nvSpPr>
        <p:spPr>
          <a:xfrm>
            <a:off x="7981989" y="520363"/>
            <a:ext cx="638270" cy="665219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4" name="Ромб 13"/>
          <p:cNvSpPr/>
          <p:nvPr/>
        </p:nvSpPr>
        <p:spPr>
          <a:xfrm>
            <a:off x="10139855" y="520362"/>
            <a:ext cx="638270" cy="665219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5637" y="3915136"/>
            <a:ext cx="107102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algn="ctr">
              <a:lnSpc>
                <a:spcPct val="200000"/>
              </a:lnSpc>
              <a:spcAft>
                <a:spcPts val="0"/>
              </a:spcAft>
            </a:pPr>
            <a:r>
              <a:rPr lang="ru-RU" sz="3200" b="1" dirty="0" smtClean="0">
                <a:latin typeface="Zhizn" panose="02000503000000020004" pitchFamily="50" charset="0"/>
                <a:ea typeface="Calibri" panose="020F0502020204030204" pitchFamily="34" charset="0"/>
              </a:rPr>
              <a:t>А). г. Бородино    Б). </a:t>
            </a:r>
            <a:r>
              <a:rPr lang="ru-RU" sz="3200" b="1" dirty="0">
                <a:latin typeface="Zhizn" panose="02000503000000020004" pitchFamily="50" charset="0"/>
                <a:ea typeface="Calibri" panose="020F0502020204030204" pitchFamily="34" charset="0"/>
              </a:rPr>
              <a:t>Зеленогорск    </a:t>
            </a:r>
            <a:r>
              <a:rPr lang="ru-RU" sz="3200" b="1" dirty="0" smtClean="0">
                <a:latin typeface="Zhizn" panose="02000503000000020004" pitchFamily="50" charset="0"/>
                <a:ea typeface="Calibri" panose="020F0502020204030204" pitchFamily="34" charset="0"/>
              </a:rPr>
              <a:t>В). </a:t>
            </a:r>
            <a:r>
              <a:rPr lang="ru-RU" sz="3200" b="1" dirty="0">
                <a:latin typeface="Zhizn" panose="02000503000000020004" pitchFamily="50" charset="0"/>
                <a:ea typeface="Calibri" panose="020F0502020204030204" pitchFamily="34" charset="0"/>
              </a:rPr>
              <a:t>Енисейск  </a:t>
            </a:r>
          </a:p>
          <a:p>
            <a:pPr marL="90488" algn="ctr">
              <a:lnSpc>
                <a:spcPct val="200000"/>
              </a:lnSpc>
              <a:spcAft>
                <a:spcPts val="0"/>
              </a:spcAft>
            </a:pPr>
            <a:r>
              <a:rPr lang="ru-RU" sz="3200" b="1" dirty="0" smtClean="0">
                <a:latin typeface="Zhizn" panose="02000503000000020004" pitchFamily="50" charset="0"/>
                <a:ea typeface="Calibri" panose="020F0502020204030204" pitchFamily="34" charset="0"/>
              </a:rPr>
              <a:t>Г). </a:t>
            </a:r>
            <a:r>
              <a:rPr lang="ru-RU" sz="3200" b="1" dirty="0">
                <a:latin typeface="Zhizn" panose="02000503000000020004" pitchFamily="50" charset="0"/>
                <a:ea typeface="Calibri" panose="020F0502020204030204" pitchFamily="34" charset="0"/>
              </a:rPr>
              <a:t>г</a:t>
            </a:r>
            <a:r>
              <a:rPr lang="ru-RU" sz="3200" b="1" dirty="0" smtClean="0">
                <a:latin typeface="Zhizn" panose="02000503000000020004" pitchFamily="50" charset="0"/>
                <a:ea typeface="Calibri" panose="020F0502020204030204" pitchFamily="34" charset="0"/>
              </a:rPr>
              <a:t>. </a:t>
            </a:r>
            <a:r>
              <a:rPr lang="ru-RU" sz="3200" b="1" dirty="0" err="1" smtClean="0">
                <a:latin typeface="Zhizn" panose="02000503000000020004" pitchFamily="50" charset="0"/>
                <a:ea typeface="Calibri" panose="020F0502020204030204" pitchFamily="34" charset="0"/>
              </a:rPr>
              <a:t>Лесосибирск</a:t>
            </a:r>
            <a:r>
              <a:rPr lang="ru-RU" sz="3200" b="1" dirty="0" smtClean="0">
                <a:latin typeface="Zhizn" panose="02000503000000020004" pitchFamily="50" charset="0"/>
                <a:ea typeface="Calibri" panose="020F0502020204030204" pitchFamily="34" charset="0"/>
              </a:rPr>
              <a:t>    Д). </a:t>
            </a:r>
            <a:r>
              <a:rPr lang="ru-RU" sz="3200" b="1" dirty="0">
                <a:latin typeface="Zhizn" panose="02000503000000020004" pitchFamily="50" charset="0"/>
                <a:ea typeface="Calibri" panose="020F0502020204030204" pitchFamily="34" charset="0"/>
              </a:rPr>
              <a:t>г</a:t>
            </a:r>
            <a:r>
              <a:rPr lang="ru-RU" sz="3200" b="1" dirty="0" smtClean="0">
                <a:latin typeface="Zhizn" panose="02000503000000020004" pitchFamily="50" charset="0"/>
                <a:ea typeface="Calibri" panose="020F0502020204030204" pitchFamily="34" charset="0"/>
              </a:rPr>
              <a:t>. Норильск</a:t>
            </a:r>
            <a:endParaRPr lang="ru-RU" sz="3200" b="1" dirty="0">
              <a:effectLst/>
              <a:latin typeface="Zhizn" panose="02000503000000020004" pitchFamily="50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51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749" t="27484" r="46346" b="30123"/>
          <a:stretch/>
        </p:blipFill>
        <p:spPr>
          <a:xfrm>
            <a:off x="642795" y="1099785"/>
            <a:ext cx="2263368" cy="27114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315" y="1185582"/>
            <a:ext cx="1941617" cy="2468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855" y="1185582"/>
            <a:ext cx="2046355" cy="2483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8891" r="22579"/>
          <a:stretch/>
        </p:blipFill>
        <p:spPr>
          <a:xfrm>
            <a:off x="5169531" y="1185582"/>
            <a:ext cx="2022463" cy="24681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6707" t="9775" r="16909" b="11302"/>
          <a:stretch/>
        </p:blipFill>
        <p:spPr>
          <a:xfrm>
            <a:off x="9271932" y="1185582"/>
            <a:ext cx="2360843" cy="2468156"/>
          </a:xfrm>
          <a:prstGeom prst="rect">
            <a:avLst/>
          </a:prstGeom>
        </p:spPr>
      </p:pic>
      <p:sp>
        <p:nvSpPr>
          <p:cNvPr id="9" name="Ромб 8"/>
          <p:cNvSpPr/>
          <p:nvPr/>
        </p:nvSpPr>
        <p:spPr>
          <a:xfrm>
            <a:off x="1375777" y="520363"/>
            <a:ext cx="638270" cy="665219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Ромб 10"/>
          <p:cNvSpPr/>
          <p:nvPr/>
        </p:nvSpPr>
        <p:spPr>
          <a:xfrm>
            <a:off x="3688897" y="520363"/>
            <a:ext cx="638270" cy="665219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Ромб 11"/>
          <p:cNvSpPr/>
          <p:nvPr/>
        </p:nvSpPr>
        <p:spPr>
          <a:xfrm>
            <a:off x="5878567" y="520363"/>
            <a:ext cx="638270" cy="665219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Ромб 12"/>
          <p:cNvSpPr/>
          <p:nvPr/>
        </p:nvSpPr>
        <p:spPr>
          <a:xfrm>
            <a:off x="7981989" y="520363"/>
            <a:ext cx="638270" cy="665219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4" name="Ромб 13"/>
          <p:cNvSpPr/>
          <p:nvPr/>
        </p:nvSpPr>
        <p:spPr>
          <a:xfrm>
            <a:off x="10139855" y="520362"/>
            <a:ext cx="638270" cy="665219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5637" y="3915136"/>
            <a:ext cx="107102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algn="ctr">
              <a:lnSpc>
                <a:spcPct val="200000"/>
              </a:lnSpc>
              <a:spcAft>
                <a:spcPts val="0"/>
              </a:spcAft>
            </a:pPr>
            <a:r>
              <a:rPr lang="en-US" sz="3600" b="1" dirty="0">
                <a:latin typeface="Zhizn" panose="02000503000000020004" pitchFamily="50" charset="0"/>
                <a:ea typeface="Calibri" panose="020F0502020204030204" pitchFamily="34" charset="0"/>
              </a:rPr>
              <a:t>1 – </a:t>
            </a:r>
            <a:r>
              <a:rPr lang="ru-RU" sz="3600" b="1" dirty="0">
                <a:latin typeface="Zhizn" panose="02000503000000020004" pitchFamily="50" charset="0"/>
                <a:ea typeface="Calibri" panose="020F0502020204030204" pitchFamily="34" charset="0"/>
              </a:rPr>
              <a:t>А     2</a:t>
            </a:r>
            <a:r>
              <a:rPr lang="en-US" sz="3600" b="1" dirty="0">
                <a:latin typeface="Zhizn" panose="02000503000000020004" pitchFamily="50" charset="0"/>
                <a:ea typeface="Calibri" panose="020F0502020204030204" pitchFamily="34" charset="0"/>
              </a:rPr>
              <a:t> - </a:t>
            </a:r>
            <a:r>
              <a:rPr lang="ru-RU" sz="3600" b="1" dirty="0">
                <a:latin typeface="Zhizn" panose="02000503000000020004" pitchFamily="50" charset="0"/>
                <a:ea typeface="Calibri" panose="020F0502020204030204" pitchFamily="34" charset="0"/>
              </a:rPr>
              <a:t>В      3 -Д</a:t>
            </a:r>
          </a:p>
          <a:p>
            <a:pPr marL="90488" algn="ctr">
              <a:lnSpc>
                <a:spcPct val="200000"/>
              </a:lnSpc>
              <a:spcAft>
                <a:spcPts val="0"/>
              </a:spcAft>
            </a:pPr>
            <a:r>
              <a:rPr lang="ru-RU" sz="3600" b="1" dirty="0">
                <a:latin typeface="Zhizn" panose="02000503000000020004" pitchFamily="50" charset="0"/>
                <a:ea typeface="Calibri" panose="020F0502020204030204" pitchFamily="34" charset="0"/>
              </a:rPr>
              <a:t>4 -Г      5 - Б</a:t>
            </a:r>
            <a:endParaRPr lang="ru-RU" sz="3600" b="1" dirty="0">
              <a:effectLst/>
              <a:latin typeface="Zhizn" panose="02000503000000020004" pitchFamily="50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18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195" y="734053"/>
            <a:ext cx="10574447" cy="325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800" b="1" dirty="0">
                <a:latin typeface="Zhizn" panose="02000503000000020004" pitchFamily="50" charset="0"/>
              </a:rPr>
              <a:t>Коренные народы </a:t>
            </a:r>
          </a:p>
          <a:p>
            <a:pPr algn="ctr">
              <a:lnSpc>
                <a:spcPct val="130000"/>
              </a:lnSpc>
            </a:pPr>
            <a:r>
              <a:rPr lang="ru-RU" sz="4800" b="1" dirty="0">
                <a:latin typeface="Zhizn" panose="02000503000000020004" pitchFamily="50" charset="0"/>
              </a:rPr>
              <a:t>Красноярского края:</a:t>
            </a:r>
          </a:p>
          <a:p>
            <a:pPr algn="ctr">
              <a:lnSpc>
                <a:spcPct val="150000"/>
              </a:lnSpc>
            </a:pPr>
            <a:r>
              <a:rPr lang="ru-RU" sz="5400" b="1" dirty="0">
                <a:latin typeface="Zhizn" panose="02000503000000020004" pitchFamily="50" charset="0"/>
              </a:rPr>
              <a:t>этно-ребусы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4410" y="4277989"/>
            <a:ext cx="1972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Zhizn" panose="02000503000000020004" pitchFamily="50" charset="0"/>
              </a:rPr>
              <a:t>3 РАУНД</a:t>
            </a:r>
          </a:p>
        </p:txBody>
      </p:sp>
    </p:spTree>
    <p:extLst>
      <p:ext uri="{BB962C8B-B14F-4D97-AF65-F5344CB8AC3E}">
        <p14:creationId xmlns:p14="http://schemas.microsoft.com/office/powerpoint/2010/main" val="1744264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0091" y="1604609"/>
            <a:ext cx="9451817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6600" b="1" dirty="0" err="1">
                <a:latin typeface="Zhizn" panose="02000503000000020004" pitchFamily="50" charset="0"/>
              </a:rPr>
              <a:t>Пикче</a:t>
            </a:r>
            <a:r>
              <a:rPr lang="ru-RU" sz="6600" b="1" dirty="0">
                <a:latin typeface="Zhizn" panose="02000503000000020004" pitchFamily="50" charset="0"/>
              </a:rPr>
              <a:t>-раунд</a:t>
            </a:r>
          </a:p>
        </p:txBody>
      </p:sp>
    </p:spTree>
    <p:extLst>
      <p:ext uri="{BB962C8B-B14F-4D97-AF65-F5344CB8AC3E}">
        <p14:creationId xmlns:p14="http://schemas.microsoft.com/office/powerpoint/2010/main" val="3126636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ADD44FE-BE43-4911-B7C6-E5D4142D0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578" y="1430812"/>
            <a:ext cx="5769204" cy="3996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56353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BFDA3A8-0CA3-4382-9C3E-3613B63E7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385" y="1251058"/>
            <a:ext cx="528922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0574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DEBFBD-5FF9-44BC-BF02-AE2092BEA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780" y="1579751"/>
            <a:ext cx="8670440" cy="2986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37929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0F3A4C-B888-4641-8E2E-96205A3A8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200" y="1456710"/>
            <a:ext cx="483287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7507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7C5D1C-BB4E-498C-A935-957CA75C4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703" y="1302368"/>
            <a:ext cx="4876593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45884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921" y="4154804"/>
            <a:ext cx="5694158" cy="19935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A4147B-B952-4A02-B48D-38FB15611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454" y="785046"/>
            <a:ext cx="4534744" cy="3212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1719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98" y="4620240"/>
            <a:ext cx="4737003" cy="199356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2B0D8F-8E23-4653-8626-AC711DE63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558" y="845052"/>
            <a:ext cx="5291787" cy="3603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88552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232" y="4465885"/>
            <a:ext cx="5907536" cy="19935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149342-EC89-413E-AB8E-2F9C30855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783" y="1275474"/>
            <a:ext cx="8669263" cy="2987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56914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645" y="4726363"/>
            <a:ext cx="6882981" cy="19996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0A2E88-6226-4C0A-9931-3BAFBD532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726" y="1014733"/>
            <a:ext cx="4834547" cy="3603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5316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908" y="4586453"/>
            <a:ext cx="3535986" cy="19935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CC99DB-3340-4837-9BBA-FEB331BCB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290" y="989501"/>
            <a:ext cx="4877223" cy="3596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0027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15B6280D-40FE-48FA-ABFD-2B422BFC65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634536"/>
              </p:ext>
            </p:extLst>
          </p:nvPr>
        </p:nvGraphicFramePr>
        <p:xfrm>
          <a:off x="1695764" y="509047"/>
          <a:ext cx="8345988" cy="6174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Документ" r:id="rId3" imgW="6464625" imgH="4799479" progId="Word.Document.12">
                  <p:embed/>
                </p:oleObj>
              </mc:Choice>
              <mc:Fallback>
                <p:oleObj name="Документ" r:id="rId3" imgW="6464625" imgH="479947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5764" y="509047"/>
                        <a:ext cx="8345988" cy="617455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2620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7982" y="1539546"/>
            <a:ext cx="7835158" cy="121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>
                <a:latin typeface="Zhizn" panose="02000503000000020004" pitchFamily="50" charset="0"/>
              </a:rPr>
              <a:t>Слова далёкие и близкие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29553" y="4108444"/>
            <a:ext cx="1972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Zhizn" panose="02000503000000020004" pitchFamily="50" charset="0"/>
              </a:rPr>
              <a:t>4 РАУНД</a:t>
            </a:r>
          </a:p>
        </p:txBody>
      </p:sp>
    </p:spTree>
    <p:extLst>
      <p:ext uri="{BB962C8B-B14F-4D97-AF65-F5344CB8AC3E}">
        <p14:creationId xmlns:p14="http://schemas.microsoft.com/office/powerpoint/2010/main" val="4288965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9424" y="961581"/>
            <a:ext cx="7665880" cy="2481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 err="1">
                <a:latin typeface="Zhizn" panose="02000503000000020004" pitchFamily="50" charset="0"/>
              </a:rPr>
              <a:t>Этнохоронимы</a:t>
            </a:r>
            <a:r>
              <a:rPr lang="ru-RU" sz="5400" b="1" dirty="0">
                <a:latin typeface="Zhizn" panose="02000503000000020004" pitchFamily="50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5400" b="1" dirty="0">
                <a:latin typeface="Zhizn" panose="02000503000000020004" pitchFamily="50" charset="0"/>
              </a:rPr>
              <a:t>Красноярского края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9554" y="4108443"/>
            <a:ext cx="1959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Zhizn" panose="02000503000000020004" pitchFamily="50" charset="0"/>
              </a:rPr>
              <a:t>5 РАУНД</a:t>
            </a:r>
          </a:p>
        </p:txBody>
      </p:sp>
    </p:spTree>
    <p:extLst>
      <p:ext uri="{BB962C8B-B14F-4D97-AF65-F5344CB8AC3E}">
        <p14:creationId xmlns:p14="http://schemas.microsoft.com/office/powerpoint/2010/main" val="3762295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1182" y="753352"/>
            <a:ext cx="6829114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>
                <a:latin typeface="Zhizn" panose="02000503000000020004" pitchFamily="50" charset="0"/>
              </a:rPr>
              <a:t>Наши земляки – </a:t>
            </a:r>
          </a:p>
          <a:p>
            <a:pPr algn="ctr">
              <a:lnSpc>
                <a:spcPct val="150000"/>
              </a:lnSpc>
            </a:pPr>
            <a:r>
              <a:rPr lang="ru-RU" sz="4800" b="1" dirty="0">
                <a:latin typeface="Zhizn" panose="02000503000000020004" pitchFamily="50" charset="0"/>
              </a:rPr>
              <a:t>гордость </a:t>
            </a:r>
          </a:p>
          <a:p>
            <a:pPr algn="ctr">
              <a:lnSpc>
                <a:spcPct val="150000"/>
              </a:lnSpc>
            </a:pPr>
            <a:r>
              <a:rPr lang="ru-RU" sz="4800" b="1" dirty="0">
                <a:latin typeface="Zhizn" panose="02000503000000020004" pitchFamily="50" charset="0"/>
              </a:rPr>
              <a:t>Красноярского края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3340" y="4561116"/>
            <a:ext cx="1988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Zhizn" panose="02000503000000020004" pitchFamily="50" charset="0"/>
              </a:rPr>
              <a:t>6 РАУНД</a:t>
            </a:r>
          </a:p>
        </p:txBody>
      </p:sp>
    </p:spTree>
    <p:extLst>
      <p:ext uri="{BB962C8B-B14F-4D97-AF65-F5344CB8AC3E}">
        <p14:creationId xmlns:p14="http://schemas.microsoft.com/office/powerpoint/2010/main" val="1335115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36" y="2808808"/>
            <a:ext cx="1860887" cy="25622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820" y="2082213"/>
            <a:ext cx="2003580" cy="25079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939" y="1186004"/>
            <a:ext cx="1922502" cy="24936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440" y="733247"/>
            <a:ext cx="1815430" cy="2443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816" t="4579" r="16420" b="3334"/>
          <a:stretch/>
        </p:blipFill>
        <p:spPr>
          <a:xfrm>
            <a:off x="8888264" y="763594"/>
            <a:ext cx="1996256" cy="23826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155" y="3486707"/>
            <a:ext cx="1957016" cy="25201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4736" y="869532"/>
            <a:ext cx="39324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latin typeface="Zhizn" panose="02000503000000020004" pitchFamily="50" charset="0"/>
              </a:rPr>
              <a:t>Наши земляки –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81380" y="4678608"/>
            <a:ext cx="5058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atin typeface="Zhizn" panose="02000503000000020004" pitchFamily="50" charset="0"/>
              </a:rPr>
              <a:t>гордость 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latin typeface="Zhizn" panose="02000503000000020004" pitchFamily="50" charset="0"/>
              </a:rPr>
              <a:t>Красноярского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076140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90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99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22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31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77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4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C103A52C-A03D-47C7-B643-9057BAC32365}"/>
              </a:ext>
            </a:extLst>
          </p:cNvPr>
          <p:cNvSpPr/>
          <p:nvPr/>
        </p:nvSpPr>
        <p:spPr>
          <a:xfrm>
            <a:off x="7811501" y="5393226"/>
            <a:ext cx="3367268" cy="4503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4569E098-DE60-4205-A07C-0D3027A4CBA8}"/>
              </a:ext>
            </a:extLst>
          </p:cNvPr>
          <p:cNvSpPr/>
          <p:nvPr/>
        </p:nvSpPr>
        <p:spPr>
          <a:xfrm>
            <a:off x="4616123" y="5360719"/>
            <a:ext cx="2561420" cy="4503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08D7437D-7AD8-49C6-8B36-477ABE68D780}"/>
              </a:ext>
            </a:extLst>
          </p:cNvPr>
          <p:cNvSpPr/>
          <p:nvPr/>
        </p:nvSpPr>
        <p:spPr>
          <a:xfrm>
            <a:off x="1046375" y="5252981"/>
            <a:ext cx="2837468" cy="4717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FBDD57DE-DA5C-45D3-A867-8F3BD53BB217}"/>
              </a:ext>
            </a:extLst>
          </p:cNvPr>
          <p:cNvSpPr/>
          <p:nvPr/>
        </p:nvSpPr>
        <p:spPr>
          <a:xfrm>
            <a:off x="7841105" y="2403833"/>
            <a:ext cx="3304520" cy="633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4668270F-47A0-4791-8E3C-B3D068AAED3F}"/>
              </a:ext>
            </a:extLst>
          </p:cNvPr>
          <p:cNvSpPr/>
          <p:nvPr/>
        </p:nvSpPr>
        <p:spPr>
          <a:xfrm>
            <a:off x="4352737" y="2403834"/>
            <a:ext cx="3113291" cy="633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151917E3-E29C-4BE7-AA2A-ECD44F185098}"/>
              </a:ext>
            </a:extLst>
          </p:cNvPr>
          <p:cNvSpPr/>
          <p:nvPr/>
        </p:nvSpPr>
        <p:spPr>
          <a:xfrm>
            <a:off x="1046375" y="2403835"/>
            <a:ext cx="2837468" cy="633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A54034D-B0A8-4057-8FFF-61B2140D5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06" y="569701"/>
            <a:ext cx="2475487" cy="1655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0634FB-7F5C-46BE-8F9F-5528FEBCF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582" y="569701"/>
            <a:ext cx="2238503" cy="16788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91DBEC5-2B36-4CDE-876D-286FC4F98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251" y="560262"/>
            <a:ext cx="2980581" cy="16738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BE587B9-2B9B-4478-AF2F-05D3B1377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807" y="3541929"/>
            <a:ext cx="2475486" cy="16503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678CE89-FE9B-4F22-A6EF-56BC40F18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123" y="3541929"/>
            <a:ext cx="2561420" cy="16994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4D31F5-D69C-448E-BD81-FD083A697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8494" y="3541929"/>
            <a:ext cx="2561420" cy="170761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8D50DA9-60BF-4300-B971-73C455400C8F}"/>
              </a:ext>
            </a:extLst>
          </p:cNvPr>
          <p:cNvSpPr/>
          <p:nvPr/>
        </p:nvSpPr>
        <p:spPr>
          <a:xfrm>
            <a:off x="970233" y="2329294"/>
            <a:ext cx="2980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Национальный парк «Красноярские Столбы»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CD01F3C-78AE-4A6B-B118-CBCAAC6918CE}"/>
              </a:ext>
            </a:extLst>
          </p:cNvPr>
          <p:cNvSpPr/>
          <p:nvPr/>
        </p:nvSpPr>
        <p:spPr>
          <a:xfrm>
            <a:off x="4250528" y="2329294"/>
            <a:ext cx="3292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«Краеведческий комплекс</a:t>
            </a:r>
            <a:r>
              <a:rPr lang="en-US" sz="2000" b="1" dirty="0"/>
              <a:t> </a:t>
            </a:r>
          </a:p>
          <a:p>
            <a:pPr algn="ctr"/>
            <a:r>
              <a:rPr lang="ru-RU" sz="2000" b="1" dirty="0"/>
              <a:t>«Музей вечной мерзлоты»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43DC75B-FB08-4226-ADF6-616A9402163E}"/>
              </a:ext>
            </a:extLst>
          </p:cNvPr>
          <p:cNvSpPr/>
          <p:nvPr/>
        </p:nvSpPr>
        <p:spPr>
          <a:xfrm>
            <a:off x="7811501" y="2329294"/>
            <a:ext cx="3355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/>
              <a:t>Картина В.И. Сурикова</a:t>
            </a:r>
            <a:endParaRPr lang="en-US" sz="2000" b="1" dirty="0"/>
          </a:p>
          <a:p>
            <a:pPr algn="ctr"/>
            <a:r>
              <a:rPr lang="ru-RU" sz="2000" b="1" dirty="0"/>
              <a:t>«Взятие снежного городка»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38134BC-DD43-4D74-AEB6-1788C93157FF}"/>
              </a:ext>
            </a:extLst>
          </p:cNvPr>
          <p:cNvSpPr/>
          <p:nvPr/>
        </p:nvSpPr>
        <p:spPr>
          <a:xfrm>
            <a:off x="1222806" y="5249542"/>
            <a:ext cx="2421689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Красноярская ГЭС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524F46A-B38B-4701-9E79-1912091C4C77}"/>
              </a:ext>
            </a:extLst>
          </p:cNvPr>
          <p:cNvSpPr/>
          <p:nvPr/>
        </p:nvSpPr>
        <p:spPr>
          <a:xfrm>
            <a:off x="4788228" y="5360719"/>
            <a:ext cx="2217210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Северное Сияние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BA766AE-FDCD-4C83-9730-19289460A491}"/>
              </a:ext>
            </a:extLst>
          </p:cNvPr>
          <p:cNvSpPr/>
          <p:nvPr/>
        </p:nvSpPr>
        <p:spPr>
          <a:xfrm>
            <a:off x="7841105" y="5393228"/>
            <a:ext cx="336726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Природный парк «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Ергаки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01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66" y="732781"/>
            <a:ext cx="1105589" cy="1522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980" y="724002"/>
            <a:ext cx="1225729" cy="153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957" y="724002"/>
            <a:ext cx="1172548" cy="1522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621" y="715222"/>
            <a:ext cx="1131398" cy="1522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983" y="724002"/>
            <a:ext cx="1280852" cy="1522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799" y="715222"/>
            <a:ext cx="1183310" cy="15224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315" y="3899118"/>
            <a:ext cx="11101778" cy="13412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685" y="2677975"/>
            <a:ext cx="1087103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71" y="3697619"/>
            <a:ext cx="9980017" cy="13412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08" y="2625504"/>
            <a:ext cx="10884945" cy="32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866" y="732781"/>
            <a:ext cx="1105589" cy="1522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980" y="724002"/>
            <a:ext cx="1225729" cy="153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957" y="724002"/>
            <a:ext cx="1172548" cy="1522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621" y="715222"/>
            <a:ext cx="1131398" cy="1522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4983" y="724002"/>
            <a:ext cx="1280852" cy="1522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0799" y="715222"/>
            <a:ext cx="1183310" cy="152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66" y="732781"/>
            <a:ext cx="1105589" cy="1522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980" y="724002"/>
            <a:ext cx="1225729" cy="153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957" y="724002"/>
            <a:ext cx="1172548" cy="1522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621" y="715222"/>
            <a:ext cx="1131398" cy="1522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983" y="724002"/>
            <a:ext cx="1280852" cy="1522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799" y="715222"/>
            <a:ext cx="1183310" cy="15224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7866" y="3781424"/>
            <a:ext cx="9748349" cy="13412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646" y="2705136"/>
            <a:ext cx="1087105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3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66" y="732781"/>
            <a:ext cx="1105589" cy="1522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980" y="724002"/>
            <a:ext cx="1225729" cy="153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957" y="724002"/>
            <a:ext cx="1172548" cy="1522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621" y="715222"/>
            <a:ext cx="1131398" cy="1522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983" y="724002"/>
            <a:ext cx="1280852" cy="1522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799" y="715222"/>
            <a:ext cx="1183310" cy="15224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716" y="3668333"/>
            <a:ext cx="9876376" cy="13412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433" y="2718951"/>
            <a:ext cx="1091894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2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66" y="732781"/>
            <a:ext cx="1105589" cy="1522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980" y="724002"/>
            <a:ext cx="1225729" cy="153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957" y="724002"/>
            <a:ext cx="1172548" cy="1522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621" y="715222"/>
            <a:ext cx="1131398" cy="1522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983" y="724002"/>
            <a:ext cx="1280852" cy="1522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799" y="715222"/>
            <a:ext cx="1183310" cy="15224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2034" y="3912369"/>
            <a:ext cx="8620491" cy="13412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09" y="2673685"/>
            <a:ext cx="1091894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0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66" y="732781"/>
            <a:ext cx="1105589" cy="1522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980" y="724002"/>
            <a:ext cx="1225729" cy="153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957" y="724002"/>
            <a:ext cx="1172548" cy="1522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621" y="715222"/>
            <a:ext cx="1131398" cy="1522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983" y="724002"/>
            <a:ext cx="1280852" cy="1522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799" y="715222"/>
            <a:ext cx="1183310" cy="15224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578" y="3641173"/>
            <a:ext cx="10272650" cy="13412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432" y="2691791"/>
            <a:ext cx="1091894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1411" y="1621457"/>
            <a:ext cx="4555671" cy="121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>
                <a:latin typeface="Zhizn" panose="02000503000000020004" pitchFamily="50" charset="0"/>
              </a:rPr>
              <a:t>Литературный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9554" y="4108443"/>
            <a:ext cx="166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Zhizn" panose="02000503000000020004" pitchFamily="50" charset="0"/>
              </a:rPr>
              <a:t>7 РАУНД</a:t>
            </a:r>
          </a:p>
        </p:txBody>
      </p:sp>
    </p:spTree>
    <p:extLst>
      <p:ext uri="{BB962C8B-B14F-4D97-AF65-F5344CB8AC3E}">
        <p14:creationId xmlns:p14="http://schemas.microsoft.com/office/powerpoint/2010/main" val="2637334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6211" y="2620699"/>
            <a:ext cx="6362639" cy="121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>
                <a:latin typeface="Zhizn" panose="02000503000000020004" pitchFamily="50" charset="0"/>
              </a:rPr>
              <a:t>Благодарим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1675962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1271" y="612388"/>
            <a:ext cx="9451817" cy="2981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6600" b="1" dirty="0">
                <a:latin typeface="Zhizn" panose="02000503000000020004" pitchFamily="50" charset="0"/>
              </a:rPr>
              <a:t>География Красноярского края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6840" y="4096919"/>
            <a:ext cx="1891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Zhizn" panose="02000503000000020004" pitchFamily="50" charset="0"/>
              </a:rPr>
              <a:t>1 РАУНД</a:t>
            </a:r>
          </a:p>
        </p:txBody>
      </p:sp>
    </p:spTree>
    <p:extLst>
      <p:ext uri="{BB962C8B-B14F-4D97-AF65-F5344CB8AC3E}">
        <p14:creationId xmlns:p14="http://schemas.microsoft.com/office/powerpoint/2010/main" val="174496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53850FE-3C30-4298-8983-96E4D84123D2}"/>
              </a:ext>
            </a:extLst>
          </p:cNvPr>
          <p:cNvSpPr/>
          <p:nvPr/>
        </p:nvSpPr>
        <p:spPr>
          <a:xfrm>
            <a:off x="948965" y="741890"/>
            <a:ext cx="102940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Какое из перечисленных озёр относится к озерам Красноярского края?</a:t>
            </a:r>
          </a:p>
          <a:p>
            <a:r>
              <a:rPr lang="ru-RU" sz="4400" dirty="0"/>
              <a:t>            1. Байкал</a:t>
            </a:r>
          </a:p>
          <a:p>
            <a:r>
              <a:rPr lang="ru-RU" sz="4400" dirty="0"/>
              <a:t>            2. Валдай </a:t>
            </a:r>
          </a:p>
          <a:p>
            <a:r>
              <a:rPr lang="ru-RU" sz="4400" dirty="0"/>
              <a:t>            3. Телецкое </a:t>
            </a:r>
          </a:p>
          <a:p>
            <a:r>
              <a:rPr lang="ru-RU" sz="4400" dirty="0"/>
              <a:t>            4. Инголь</a:t>
            </a:r>
          </a:p>
        </p:txBody>
      </p:sp>
    </p:spTree>
    <p:extLst>
      <p:ext uri="{BB962C8B-B14F-4D97-AF65-F5344CB8AC3E}">
        <p14:creationId xmlns:p14="http://schemas.microsoft.com/office/powerpoint/2010/main" val="3030413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6CB367A-3555-4A62-8066-E91B5AC2CEF8}"/>
              </a:ext>
            </a:extLst>
          </p:cNvPr>
          <p:cNvSpPr/>
          <p:nvPr/>
        </p:nvSpPr>
        <p:spPr>
          <a:xfrm>
            <a:off x="1118647" y="572208"/>
            <a:ext cx="995470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Как называется самая северная часть суши не только Красноярского края, России, но и Азии?</a:t>
            </a:r>
          </a:p>
          <a:p>
            <a:r>
              <a:rPr lang="ru-RU" sz="4400" dirty="0"/>
              <a:t>           1. Мыс Желания</a:t>
            </a:r>
          </a:p>
          <a:p>
            <a:r>
              <a:rPr lang="ru-RU" sz="4400" dirty="0"/>
              <a:t>            2. Мыс Анива </a:t>
            </a:r>
          </a:p>
          <a:p>
            <a:r>
              <a:rPr lang="ru-RU" sz="4400" dirty="0"/>
              <a:t>            3. Мыс Чаплина</a:t>
            </a:r>
          </a:p>
          <a:p>
            <a:r>
              <a:rPr lang="ru-RU" sz="4400" dirty="0"/>
              <a:t>            4. Мыс Челюскина</a:t>
            </a:r>
          </a:p>
        </p:txBody>
      </p:sp>
    </p:spTree>
    <p:extLst>
      <p:ext uri="{BB962C8B-B14F-4D97-AF65-F5344CB8AC3E}">
        <p14:creationId xmlns:p14="http://schemas.microsoft.com/office/powerpoint/2010/main" val="3511166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A4D4602-44E3-41B2-B312-7E3E28E44314}"/>
              </a:ext>
            </a:extLst>
          </p:cNvPr>
          <p:cNvSpPr/>
          <p:nvPr/>
        </p:nvSpPr>
        <p:spPr>
          <a:xfrm>
            <a:off x="906545" y="927523"/>
            <a:ext cx="1037891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Какие моря омывают берега Красноярского края на севере?</a:t>
            </a:r>
          </a:p>
          <a:p>
            <a:r>
              <a:rPr lang="ru-RU" sz="4400" dirty="0"/>
              <a:t>          1. Баренцево море и Карское море</a:t>
            </a:r>
          </a:p>
          <a:p>
            <a:r>
              <a:rPr lang="ru-RU" sz="4400" dirty="0"/>
              <a:t>          2. Море Лаптевых и Карское море</a:t>
            </a:r>
          </a:p>
          <a:p>
            <a:r>
              <a:rPr lang="ru-RU" sz="4400" dirty="0"/>
              <a:t>          3. Море Лаптевых и Охотское море</a:t>
            </a:r>
          </a:p>
          <a:p>
            <a:r>
              <a:rPr lang="ru-RU" sz="4400" dirty="0"/>
              <a:t>          4. Северное море и Берингово море</a:t>
            </a:r>
          </a:p>
        </p:txBody>
      </p:sp>
    </p:spTree>
    <p:extLst>
      <p:ext uri="{BB962C8B-B14F-4D97-AF65-F5344CB8AC3E}">
        <p14:creationId xmlns:p14="http://schemas.microsoft.com/office/powerpoint/2010/main" val="24664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88EBD2-9AA9-4765-855C-282FE7C64903}"/>
              </a:ext>
            </a:extLst>
          </p:cNvPr>
          <p:cNvSpPr/>
          <p:nvPr/>
        </p:nvSpPr>
        <p:spPr>
          <a:xfrm>
            <a:off x="878264" y="471415"/>
            <a:ext cx="1043547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Какова протяжённость Красноярского края с севера на юг, от берегов Ледовитого океана до хребтов Западного и Восточного Саяна?</a:t>
            </a:r>
          </a:p>
          <a:p>
            <a:r>
              <a:rPr lang="ru-RU" sz="4400" dirty="0"/>
              <a:t>         1. 2300 км.</a:t>
            </a:r>
          </a:p>
          <a:p>
            <a:r>
              <a:rPr lang="ru-RU" sz="4400" dirty="0"/>
              <a:t>         2. около 3000 км.</a:t>
            </a:r>
          </a:p>
          <a:p>
            <a:r>
              <a:rPr lang="ru-RU" sz="4400" dirty="0"/>
              <a:t>         3. более 3180 км.</a:t>
            </a:r>
          </a:p>
          <a:p>
            <a:r>
              <a:rPr lang="ru-RU" sz="4400" dirty="0"/>
              <a:t>         4. 1250 км</a:t>
            </a:r>
          </a:p>
        </p:txBody>
      </p:sp>
    </p:spTree>
    <p:extLst>
      <p:ext uri="{BB962C8B-B14F-4D97-AF65-F5344CB8AC3E}">
        <p14:creationId xmlns:p14="http://schemas.microsoft.com/office/powerpoint/2010/main" val="13990294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538</TotalTime>
  <Words>460</Words>
  <Application>Microsoft Office PowerPoint</Application>
  <PresentationFormat>Широкоэкранный</PresentationFormat>
  <Paragraphs>100</Paragraphs>
  <Slides>47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Arial</vt:lpstr>
      <vt:lpstr>Calibri</vt:lpstr>
      <vt:lpstr>Garamond</vt:lpstr>
      <vt:lpstr>Times New Roman</vt:lpstr>
      <vt:lpstr>Vetka</vt:lpstr>
      <vt:lpstr>Zhizn</vt:lpstr>
      <vt:lpstr>Натуральные материалы</vt:lpstr>
      <vt:lpstr>Документ Microsoft Word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Для читателей</dc:creator>
  <cp:lastModifiedBy>KLSM</cp:lastModifiedBy>
  <cp:revision>44</cp:revision>
  <dcterms:created xsi:type="dcterms:W3CDTF">2022-11-21T08:46:48Z</dcterms:created>
  <dcterms:modified xsi:type="dcterms:W3CDTF">2023-01-20T08:22:23Z</dcterms:modified>
</cp:coreProperties>
</file>